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66" r:id="rId5"/>
    <p:sldMasterId id="2147493674" r:id="rId6"/>
    <p:sldMasterId id="2147493687" r:id="rId7"/>
    <p:sldMasterId id="2147493700" r:id="rId8"/>
    <p:sldMasterId id="2147493712" r:id="rId9"/>
    <p:sldMasterId id="2147493725" r:id="rId10"/>
    <p:sldMasterId id="2147493734" r:id="rId11"/>
    <p:sldMasterId id="2147493747" r:id="rId12"/>
  </p:sldMasterIdLst>
  <p:notesMasterIdLst>
    <p:notesMasterId r:id="rId80"/>
  </p:notesMasterIdLst>
  <p:handoutMasterIdLst>
    <p:handoutMasterId r:id="rId81"/>
  </p:handoutMasterIdLst>
  <p:sldIdLst>
    <p:sldId id="854" r:id="rId13"/>
    <p:sldId id="1047" r:id="rId14"/>
    <p:sldId id="1165" r:id="rId15"/>
    <p:sldId id="1246" r:id="rId16"/>
    <p:sldId id="1247" r:id="rId17"/>
    <p:sldId id="1177" r:id="rId18"/>
    <p:sldId id="1211" r:id="rId19"/>
    <p:sldId id="1212" r:id="rId20"/>
    <p:sldId id="1213" r:id="rId21"/>
    <p:sldId id="1214" r:id="rId22"/>
    <p:sldId id="1215" r:id="rId23"/>
    <p:sldId id="1216" r:id="rId24"/>
    <p:sldId id="1217" r:id="rId25"/>
    <p:sldId id="1218" r:id="rId26"/>
    <p:sldId id="1219" r:id="rId27"/>
    <p:sldId id="1220" r:id="rId28"/>
    <p:sldId id="1221" r:id="rId29"/>
    <p:sldId id="1222" r:id="rId30"/>
    <p:sldId id="1223" r:id="rId31"/>
    <p:sldId id="1224" r:id="rId32"/>
    <p:sldId id="1225" r:id="rId33"/>
    <p:sldId id="1226" r:id="rId34"/>
    <p:sldId id="1227" r:id="rId35"/>
    <p:sldId id="1228" r:id="rId36"/>
    <p:sldId id="1229" r:id="rId37"/>
    <p:sldId id="1230" r:id="rId38"/>
    <p:sldId id="1231" r:id="rId39"/>
    <p:sldId id="1232" r:id="rId40"/>
    <p:sldId id="1233" r:id="rId41"/>
    <p:sldId id="1248" r:id="rId42"/>
    <p:sldId id="1249" r:id="rId43"/>
    <p:sldId id="1250" r:id="rId44"/>
    <p:sldId id="1251" r:id="rId45"/>
    <p:sldId id="1234" r:id="rId46"/>
    <p:sldId id="1235" r:id="rId47"/>
    <p:sldId id="1236" r:id="rId48"/>
    <p:sldId id="1237" r:id="rId49"/>
    <p:sldId id="1238" r:id="rId50"/>
    <p:sldId id="1239" r:id="rId51"/>
    <p:sldId id="1240" r:id="rId52"/>
    <p:sldId id="1241" r:id="rId53"/>
    <p:sldId id="1242" r:id="rId54"/>
    <p:sldId id="1243" r:id="rId55"/>
    <p:sldId id="1244" r:id="rId56"/>
    <p:sldId id="1160" r:id="rId57"/>
    <p:sldId id="575" r:id="rId58"/>
    <p:sldId id="576" r:id="rId59"/>
    <p:sldId id="577" r:id="rId60"/>
    <p:sldId id="578" r:id="rId61"/>
    <p:sldId id="584" r:id="rId62"/>
    <p:sldId id="579" r:id="rId63"/>
    <p:sldId id="340" r:id="rId64"/>
    <p:sldId id="433" r:id="rId65"/>
    <p:sldId id="434" r:id="rId66"/>
    <p:sldId id="435" r:id="rId67"/>
    <p:sldId id="436" r:id="rId68"/>
    <p:sldId id="426" r:id="rId69"/>
    <p:sldId id="427" r:id="rId70"/>
    <p:sldId id="643" r:id="rId71"/>
    <p:sldId id="644" r:id="rId72"/>
    <p:sldId id="646" r:id="rId73"/>
    <p:sldId id="645" r:id="rId74"/>
    <p:sldId id="647" r:id="rId75"/>
    <p:sldId id="648" r:id="rId76"/>
    <p:sldId id="452" r:id="rId77"/>
    <p:sldId id="1161" r:id="rId78"/>
    <p:sldId id="1245"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24"/>
    <p:restoredTop sz="96374"/>
  </p:normalViewPr>
  <p:slideViewPr>
    <p:cSldViewPr snapToObjects="1">
      <p:cViewPr varScale="1">
        <p:scale>
          <a:sx n="193" d="100"/>
          <a:sy n="193" d="100"/>
        </p:scale>
        <p:origin x="440"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theme" Target="theme/theme1.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3/3/22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687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351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2292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2787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25884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23404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3957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53621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61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2089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926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6165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9987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248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2168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18282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188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9176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471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150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098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6332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8390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94322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9291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1253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2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653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47090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0726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4851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6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3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222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06061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9584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57482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6029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7009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91122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69325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65389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8835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678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133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5358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26904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83954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93383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98506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84187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780425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736902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19251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8744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5206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26270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904755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22994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831791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467906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683948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03454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756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513446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3/3/22</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8364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407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287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254129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29238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73002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919100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07397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96109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2804731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7667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0503664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009783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74327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567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6487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9345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71281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5630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085672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66948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532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4555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53678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404083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145140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39285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1817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40432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707946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5591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7515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281078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181031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031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787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226492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0412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14159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869718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083166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57329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3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041573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84268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292712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3279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8.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5: ER, Relational, SQL (IV)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927352474"/>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78187"/>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167171"/>
      </p:ext>
    </p:extLst>
  </p:cSld>
  <p:clrMap bg1="lt1" tx1="dk1" bg2="lt2" tx2="dk2" accent1="accent1" accent2="accent2" accent3="accent3" accent4="accent4" accent5="accent5" accent6="accent6" hlink="hlink" folHlink="folHlink"/>
  <p:sldLayoutIdLst>
    <p:sldLayoutId id="2147493688" r:id="rId1"/>
    <p:sldLayoutId id="2147493689" r:id="rId2"/>
    <p:sldLayoutId id="2147493690" r:id="rId3"/>
    <p:sldLayoutId id="2147493691" r:id="rId4"/>
    <p:sldLayoutId id="2147493692" r:id="rId5"/>
    <p:sldLayoutId id="2147493693" r:id="rId6"/>
    <p:sldLayoutId id="2147493694" r:id="rId7"/>
    <p:sldLayoutId id="2147493695" r:id="rId8"/>
    <p:sldLayoutId id="2147493696" r:id="rId9"/>
    <p:sldLayoutId id="2147493697" r:id="rId10"/>
    <p:sldLayoutId id="2147493698" r:id="rId11"/>
    <p:sldLayoutId id="21474936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3/3/22</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97021255"/>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082626"/>
      </p:ext>
    </p:extLst>
  </p:cSld>
  <p:clrMap bg1="lt1" tx1="dk1" bg2="lt2" tx2="dk2" accent1="accent1" accent2="accent2" accent3="accent3" accent4="accent4" accent5="accent5" accent6="accent6" hlink="hlink" folHlink="folHlink"/>
  <p:sldLayoutIdLst>
    <p:sldLayoutId id="2147493713" r:id="rId1"/>
    <p:sldLayoutId id="2147493714" r:id="rId2"/>
    <p:sldLayoutId id="2147493715" r:id="rId3"/>
    <p:sldLayoutId id="2147493716" r:id="rId4"/>
    <p:sldLayoutId id="2147493717" r:id="rId5"/>
    <p:sldLayoutId id="2147493718" r:id="rId6"/>
    <p:sldLayoutId id="2147493719" r:id="rId7"/>
    <p:sldLayoutId id="2147493720" r:id="rId8"/>
    <p:sldLayoutId id="2147493721" r:id="rId9"/>
    <p:sldLayoutId id="2147493722" r:id="rId10"/>
    <p:sldLayoutId id="2147493723" r:id="rId11"/>
    <p:sldLayoutId id="214749372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69772151"/>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215303"/>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485108"/>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 id="2147493755" r:id="rId8"/>
    <p:sldLayoutId id="2147493756" r:id="rId9"/>
    <p:sldLayoutId id="2147493757" r:id="rId10"/>
    <p:sldLayoutId id="2147493758" r:id="rId11"/>
    <p:sldLayoutId id="214749375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9.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7: ER, Relational, SQL (End)</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60285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29827946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03986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215031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8" name="TextBox 11">
            <a:extLst>
              <a:ext uri="{FF2B5EF4-FFF2-40B4-BE49-F238E27FC236}">
                <a16:creationId xmlns:a16="http://schemas.microsoft.com/office/drawing/2014/main" id="{FE1414FE-69BC-7A46-AFD5-33AC5CD1513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14</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341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361303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98957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8" name="TextBox 11">
            <a:extLst>
              <a:ext uri="{FF2B5EF4-FFF2-40B4-BE49-F238E27FC236}">
                <a16:creationId xmlns:a16="http://schemas.microsoft.com/office/drawing/2014/main" id="{C03DC01A-0564-1E46-BF79-036E0E417AAC}"/>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17</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8078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154405494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244531331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10" name="TextBox 11">
            <a:extLst>
              <a:ext uri="{FF2B5EF4-FFF2-40B4-BE49-F238E27FC236}">
                <a16:creationId xmlns:a16="http://schemas.microsoft.com/office/drawing/2014/main" id="{23A7BF01-96B5-D948-80E2-8FF79DD7C42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20</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5374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942480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91935490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4089839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52219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996388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697815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8" name="TextBox 11">
            <a:extLst>
              <a:ext uri="{FF2B5EF4-FFF2-40B4-BE49-F238E27FC236}">
                <a16:creationId xmlns:a16="http://schemas.microsoft.com/office/drawing/2014/main" id="{43BE24A9-940D-4948-A3F9-E0F5C8F95DB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27</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227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152016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79398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A8176-7710-724C-B3E6-D8EBDB2121B0}"/>
              </a:ext>
            </a:extLst>
          </p:cNvPr>
          <p:cNvSpPr>
            <a:spLocks noGrp="1"/>
          </p:cNvSpPr>
          <p:nvPr>
            <p:ph idx="1"/>
          </p:nvPr>
        </p:nvSpPr>
        <p:spPr>
          <a:xfrm>
            <a:off x="152400" y="552450"/>
            <a:ext cx="8839200" cy="4038600"/>
          </a:xfrm>
        </p:spPr>
        <p:txBody>
          <a:bodyPr/>
          <a:lstStyle/>
          <a:p>
            <a:pPr>
              <a:spcBef>
                <a:spcPts val="0"/>
              </a:spcBef>
              <a:spcAft>
                <a:spcPts val="0"/>
              </a:spcAft>
            </a:pPr>
            <a:r>
              <a:rPr lang="en-US" sz="1600" dirty="0"/>
              <a:t>Midterm and homework assignments.</a:t>
            </a:r>
          </a:p>
          <a:p>
            <a:pPr>
              <a:spcBef>
                <a:spcPts val="0"/>
              </a:spcBef>
              <a:spcAft>
                <a:spcPts val="0"/>
              </a:spcAft>
            </a:pPr>
            <a:endParaRPr lang="en-US" sz="1600" dirty="0"/>
          </a:p>
          <a:p>
            <a:pPr>
              <a:spcBef>
                <a:spcPts val="0"/>
              </a:spcBef>
              <a:spcAft>
                <a:spcPts val="0"/>
              </a:spcAft>
            </a:pPr>
            <a:r>
              <a:rPr lang="en-US" sz="1600" dirty="0"/>
              <a:t>Cursors revisited.</a:t>
            </a:r>
          </a:p>
          <a:p>
            <a:pPr>
              <a:spcBef>
                <a:spcPts val="0"/>
              </a:spcBef>
              <a:spcAft>
                <a:spcPts val="0"/>
              </a:spcAft>
            </a:pPr>
            <a:endParaRPr lang="en-US" sz="1600" dirty="0"/>
          </a:p>
          <a:p>
            <a:pPr>
              <a:spcBef>
                <a:spcPts val="0"/>
              </a:spcBef>
              <a:spcAft>
                <a:spcPts val="0"/>
              </a:spcAft>
            </a:pPr>
            <a:r>
              <a:rPr lang="en-US" sz="1600" dirty="0"/>
              <a:t>Functions, procedures and triggers.</a:t>
            </a:r>
            <a:br>
              <a:rPr lang="en-US" sz="1600" dirty="0"/>
            </a:br>
            <a:endParaRPr lang="en-US" sz="1600" dirty="0"/>
          </a:p>
          <a:p>
            <a:pPr>
              <a:spcBef>
                <a:spcPts val="0"/>
              </a:spcBef>
              <a:spcAft>
                <a:spcPts val="0"/>
              </a:spcAft>
            </a:pPr>
            <a:r>
              <a:rPr lang="en-US" sz="1600" dirty="0"/>
              <a:t>Security.</a:t>
            </a:r>
          </a:p>
          <a:p>
            <a:pPr>
              <a:spcBef>
                <a:spcPts val="0"/>
              </a:spcBef>
              <a:spcAft>
                <a:spcPts val="0"/>
              </a:spcAft>
            </a:pPr>
            <a:endParaRPr lang="en-US" sz="1600" dirty="0"/>
          </a:p>
          <a:p>
            <a:pPr>
              <a:spcBef>
                <a:spcPts val="0"/>
              </a:spcBef>
              <a:spcAft>
                <a:spcPts val="0"/>
              </a:spcAft>
            </a:pPr>
            <a:r>
              <a:rPr lang="en-US" sz="1600" dirty="0"/>
              <a:t>Some advanced ER concepts.</a:t>
            </a:r>
          </a:p>
          <a:p>
            <a:pPr>
              <a:spcBef>
                <a:spcPts val="0"/>
              </a:spcBef>
              <a:spcAft>
                <a:spcPts val="0"/>
              </a:spcAft>
            </a:pPr>
            <a:endParaRPr lang="en-US" sz="1600" dirty="0"/>
          </a:p>
          <a:p>
            <a:pPr>
              <a:spcBef>
                <a:spcPts val="0"/>
              </a:spcBef>
              <a:spcAft>
                <a:spcPts val="0"/>
              </a:spcAft>
            </a:pPr>
            <a:r>
              <a:rPr lang="en-US" sz="1600" dirty="0"/>
              <a:t>Worked example – modeling Columbia University and showing:</a:t>
            </a:r>
          </a:p>
          <a:p>
            <a:pPr lvl="1">
              <a:spcBef>
                <a:spcPts val="0"/>
              </a:spcBef>
              <a:spcAft>
                <a:spcPts val="0"/>
              </a:spcAft>
            </a:pPr>
            <a:r>
              <a:rPr lang="en-US" sz="1400" dirty="0"/>
              <a:t>Complex ER (inheritance)</a:t>
            </a:r>
          </a:p>
          <a:p>
            <a:pPr lvl="1">
              <a:spcBef>
                <a:spcPts val="0"/>
              </a:spcBef>
              <a:spcAft>
                <a:spcPts val="0"/>
              </a:spcAft>
            </a:pPr>
            <a:r>
              <a:rPr lang="en-US" sz="1400" dirty="0"/>
              <a:t>Views</a:t>
            </a:r>
          </a:p>
          <a:p>
            <a:pPr lvl="1">
              <a:spcBef>
                <a:spcPts val="0"/>
              </a:spcBef>
              <a:spcAft>
                <a:spcPts val="0"/>
              </a:spcAft>
            </a:pPr>
            <a:r>
              <a:rPr lang="en-US" sz="1400" dirty="0"/>
              <a:t>Constraints</a:t>
            </a:r>
          </a:p>
          <a:p>
            <a:pPr lvl="1">
              <a:spcBef>
                <a:spcPts val="0"/>
              </a:spcBef>
              <a:spcAft>
                <a:spcPts val="0"/>
              </a:spcAft>
            </a:pPr>
            <a:r>
              <a:rPr lang="en-US" sz="1400" dirty="0"/>
              <a:t>Indexes</a:t>
            </a:r>
          </a:p>
          <a:p>
            <a:pPr lvl="1">
              <a:spcBef>
                <a:spcPts val="0"/>
              </a:spcBef>
              <a:spcAft>
                <a:spcPts val="0"/>
              </a:spcAft>
            </a:pPr>
            <a:r>
              <a:rPr lang="en-US" sz="1400" dirty="0"/>
              <a:t>Procedures, Functions, Triggers</a:t>
            </a:r>
          </a:p>
          <a:p>
            <a:pPr lvl="1">
              <a:spcBef>
                <a:spcPts val="0"/>
              </a:spcBef>
              <a:spcAft>
                <a:spcPts val="0"/>
              </a:spcAft>
            </a:pPr>
            <a:r>
              <a:rPr lang="en-US" sz="1400" dirty="0"/>
              <a:t>And showing how to “get data from the web.”</a:t>
            </a:r>
            <a:br>
              <a:rPr lang="en-US" sz="1400" dirty="0"/>
            </a:br>
            <a:endParaRPr lang="en-US" sz="1400" dirty="0"/>
          </a:p>
          <a:p>
            <a:pPr lvl="1">
              <a:spcBef>
                <a:spcPts val="0"/>
              </a:spcBef>
              <a:spcAft>
                <a:spcPts val="0"/>
              </a:spcAft>
            </a:pPr>
            <a:endParaRPr lang="en-US" sz="1400" dirty="0"/>
          </a:p>
          <a:p>
            <a:pPr lvl="1">
              <a:spcBef>
                <a:spcPts val="0"/>
              </a:spcBef>
              <a:spcAft>
                <a:spcPts val="0"/>
              </a:spcAft>
            </a:pPr>
            <a:endParaRPr lang="en-US" sz="1400" dirty="0"/>
          </a:p>
        </p:txBody>
      </p:sp>
      <p:sp>
        <p:nvSpPr>
          <p:cNvPr id="3" name="Title 2">
            <a:extLst>
              <a:ext uri="{FF2B5EF4-FFF2-40B4-BE49-F238E27FC236}">
                <a16:creationId xmlns:a16="http://schemas.microsoft.com/office/drawing/2014/main" id="{41CAA0AF-B5CC-C341-AB73-2238F0464E3B}"/>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83056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lang="en-US" altLang="en-US" sz="2000" i="1" dirty="0">
                <a:solidFill>
                  <a:prstClr val="white"/>
                </a:solidFill>
              </a:rPr>
              <a:t>Function: c</a:t>
            </a:r>
            <a:r>
              <a:rPr kumimoji="0" lang="en-US" altLang="en-US" sz="20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ompute</a:t>
            </a:r>
            <a:r>
              <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rPr>
              <a:t> batting average. (</a:t>
            </a:r>
            <a:r>
              <a:rPr kumimoji="0" lang="en-US" altLang="en-US" sz="20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Lahman’s</a:t>
            </a:r>
            <a:r>
              <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rPr>
              <a:t> baseball DB)</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000" i="1" dirty="0">
                <a:solidFill>
                  <a:prstClr val="white"/>
                </a:solidFill>
              </a:rPr>
              <a:t>Trigger: Make student ID immutable. (Book database)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 Add customer and address (Classic Models modified)</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43BE24A9-940D-4948-A3F9-E0F5C8F95DB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30</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69521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232-6605-044F-8A6D-F249ED8D2A86}"/>
              </a:ext>
            </a:extLst>
          </p:cNvPr>
          <p:cNvSpPr>
            <a:spLocks noGrp="1"/>
          </p:cNvSpPr>
          <p:nvPr>
            <p:ph type="title"/>
          </p:nvPr>
        </p:nvSpPr>
        <p:spPr/>
        <p:txBody>
          <a:bodyPr/>
          <a:lstStyle/>
          <a:p>
            <a:r>
              <a:rPr lang="en-US" dirty="0"/>
              <a:t>Function to Computer Career Batting Avg</a:t>
            </a:r>
          </a:p>
        </p:txBody>
      </p:sp>
      <p:pic>
        <p:nvPicPr>
          <p:cNvPr id="7" name="Picture 6">
            <a:extLst>
              <a:ext uri="{FF2B5EF4-FFF2-40B4-BE49-F238E27FC236}">
                <a16:creationId xmlns:a16="http://schemas.microsoft.com/office/drawing/2014/main" id="{C5EBA680-A3D0-BC4C-B580-84708962AD6E}"/>
              </a:ext>
            </a:extLst>
          </p:cNvPr>
          <p:cNvPicPr>
            <a:picLocks noChangeAspect="1"/>
          </p:cNvPicPr>
          <p:nvPr/>
        </p:nvPicPr>
        <p:blipFill>
          <a:blip r:embed="rId2"/>
          <a:stretch>
            <a:fillRect/>
          </a:stretch>
        </p:blipFill>
        <p:spPr>
          <a:xfrm>
            <a:off x="304800" y="819150"/>
            <a:ext cx="8096250" cy="3326027"/>
          </a:xfrm>
          <a:prstGeom prst="rect">
            <a:avLst/>
          </a:prstGeom>
        </p:spPr>
      </p:pic>
    </p:spTree>
    <p:extLst>
      <p:ext uri="{BB962C8B-B14F-4D97-AF65-F5344CB8AC3E}">
        <p14:creationId xmlns:p14="http://schemas.microsoft.com/office/powerpoint/2010/main" val="3572804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232-6605-044F-8A6D-F249ED8D2A86}"/>
              </a:ext>
            </a:extLst>
          </p:cNvPr>
          <p:cNvSpPr>
            <a:spLocks noGrp="1"/>
          </p:cNvSpPr>
          <p:nvPr>
            <p:ph type="title"/>
          </p:nvPr>
        </p:nvSpPr>
        <p:spPr/>
        <p:txBody>
          <a:bodyPr/>
          <a:lstStyle/>
          <a:p>
            <a:r>
              <a:rPr lang="en-US" dirty="0"/>
              <a:t>Trigger to Make Student ID Immutable</a:t>
            </a:r>
          </a:p>
        </p:txBody>
      </p:sp>
      <p:pic>
        <p:nvPicPr>
          <p:cNvPr id="4" name="Picture 3">
            <a:extLst>
              <a:ext uri="{FF2B5EF4-FFF2-40B4-BE49-F238E27FC236}">
                <a16:creationId xmlns:a16="http://schemas.microsoft.com/office/drawing/2014/main" id="{6D005267-28E4-4346-947E-69FAE7B6CD57}"/>
              </a:ext>
            </a:extLst>
          </p:cNvPr>
          <p:cNvPicPr>
            <a:picLocks noChangeAspect="1"/>
          </p:cNvPicPr>
          <p:nvPr/>
        </p:nvPicPr>
        <p:blipFill>
          <a:blip r:embed="rId2"/>
          <a:stretch>
            <a:fillRect/>
          </a:stretch>
        </p:blipFill>
        <p:spPr>
          <a:xfrm>
            <a:off x="457200" y="819150"/>
            <a:ext cx="8229600" cy="1671764"/>
          </a:xfrm>
          <a:prstGeom prst="rect">
            <a:avLst/>
          </a:prstGeom>
        </p:spPr>
      </p:pic>
      <p:sp>
        <p:nvSpPr>
          <p:cNvPr id="6" name="TextBox 5">
            <a:extLst>
              <a:ext uri="{FF2B5EF4-FFF2-40B4-BE49-F238E27FC236}">
                <a16:creationId xmlns:a16="http://schemas.microsoft.com/office/drawing/2014/main" id="{37B7943C-A4D0-0143-9225-649AFB9C53D6}"/>
              </a:ext>
            </a:extLst>
          </p:cNvPr>
          <p:cNvSpPr txBox="1"/>
          <p:nvPr/>
        </p:nvSpPr>
        <p:spPr>
          <a:xfrm>
            <a:off x="533400" y="2800350"/>
            <a:ext cx="6716326" cy="923330"/>
          </a:xfrm>
          <a:prstGeom prst="rect">
            <a:avLst/>
          </a:prstGeom>
          <a:noFill/>
        </p:spPr>
        <p:txBody>
          <a:bodyPr wrap="none" rtlCol="0">
            <a:spAutoFit/>
          </a:bodyPr>
          <a:lstStyle/>
          <a:p>
            <a:pPr marL="285750" indent="-285750">
              <a:buFont typeface="Arial" panose="020B0604020202020204" pitchFamily="34" charset="0"/>
              <a:buChar char="•"/>
            </a:pPr>
            <a:r>
              <a:rPr lang="en-US" dirty="0"/>
              <a:t>In general, DEFINER= ... Is extremely important.</a:t>
            </a:r>
          </a:p>
          <a:p>
            <a:pPr marL="285750" indent="-285750">
              <a:buFont typeface="Arial" panose="020B0604020202020204" pitchFamily="34" charset="0"/>
              <a:buChar char="•"/>
            </a:pPr>
            <a:r>
              <a:rPr lang="en-US" dirty="0"/>
              <a:t>This allows DBA to implement functions that access data/do things</a:t>
            </a:r>
            <a:br>
              <a:rPr lang="en-US" dirty="0"/>
            </a:br>
            <a:r>
              <a:rPr lang="en-US" dirty="0"/>
              <a:t>that a general user cannot do.</a:t>
            </a:r>
          </a:p>
        </p:txBody>
      </p:sp>
    </p:spTree>
    <p:extLst>
      <p:ext uri="{BB962C8B-B14F-4D97-AF65-F5344CB8AC3E}">
        <p14:creationId xmlns:p14="http://schemas.microsoft.com/office/powerpoint/2010/main" val="754918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232-6605-044F-8A6D-F249ED8D2A86}"/>
              </a:ext>
            </a:extLst>
          </p:cNvPr>
          <p:cNvSpPr>
            <a:spLocks noGrp="1"/>
          </p:cNvSpPr>
          <p:nvPr>
            <p:ph type="title"/>
          </p:nvPr>
        </p:nvSpPr>
        <p:spPr/>
        <p:txBody>
          <a:bodyPr/>
          <a:lstStyle/>
          <a:p>
            <a:r>
              <a:rPr lang="en-US" dirty="0"/>
              <a:t>Add User and Address to Modified Classic Models</a:t>
            </a:r>
          </a:p>
        </p:txBody>
      </p:sp>
      <p:pic>
        <p:nvPicPr>
          <p:cNvPr id="3" name="Picture 2">
            <a:extLst>
              <a:ext uri="{FF2B5EF4-FFF2-40B4-BE49-F238E27FC236}">
                <a16:creationId xmlns:a16="http://schemas.microsoft.com/office/drawing/2014/main" id="{E2AD564E-E3D8-AA49-B6A9-A6B51E26F86D}"/>
              </a:ext>
            </a:extLst>
          </p:cNvPr>
          <p:cNvPicPr>
            <a:picLocks noChangeAspect="1"/>
          </p:cNvPicPr>
          <p:nvPr/>
        </p:nvPicPr>
        <p:blipFill>
          <a:blip r:embed="rId2"/>
          <a:stretch>
            <a:fillRect/>
          </a:stretch>
        </p:blipFill>
        <p:spPr>
          <a:xfrm>
            <a:off x="304800" y="514350"/>
            <a:ext cx="6172200" cy="4075558"/>
          </a:xfrm>
          <a:prstGeom prst="rect">
            <a:avLst/>
          </a:prstGeom>
        </p:spPr>
      </p:pic>
    </p:spTree>
    <p:extLst>
      <p:ext uri="{BB962C8B-B14F-4D97-AF65-F5344CB8AC3E}">
        <p14:creationId xmlns:p14="http://schemas.microsoft.com/office/powerpoint/2010/main" val="2430198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Lecture 7: ER, Relational, SQL (End)</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1518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52339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1797107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110971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354957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322417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Midterm and Homework Assignments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40190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2209381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591815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85080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3712546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1029201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750829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6191EF-F1B1-C94B-8FB9-FA948C563FA7}"/>
              </a:ext>
            </a:extLst>
          </p:cNvPr>
          <p:cNvSpPr>
            <a:spLocks noGrp="1"/>
          </p:cNvSpPr>
          <p:nvPr>
            <p:ph idx="1"/>
          </p:nvPr>
        </p:nvSpPr>
        <p:spPr>
          <a:xfrm>
            <a:off x="152400" y="665918"/>
            <a:ext cx="8839200" cy="3963232"/>
          </a:xfrm>
        </p:spPr>
        <p:txBody>
          <a:bodyPr/>
          <a:lstStyle/>
          <a:p>
            <a:r>
              <a:rPr lang="en-US" dirty="0"/>
              <a:t>There is a clear preference.</a:t>
            </a:r>
          </a:p>
          <a:p>
            <a:r>
              <a:rPr lang="en-US" dirty="0"/>
              <a:t>This is midterm week.</a:t>
            </a:r>
          </a:p>
          <a:p>
            <a:pPr lvl="1"/>
            <a:r>
              <a:rPr lang="en-US" dirty="0"/>
              <a:t>Not assigning HW3 this week.</a:t>
            </a:r>
          </a:p>
          <a:p>
            <a:pPr lvl="1"/>
            <a:r>
              <a:rPr lang="en-US" dirty="0"/>
              <a:t>Giving you a break, at lead for my class.</a:t>
            </a:r>
          </a:p>
          <a:p>
            <a:r>
              <a:rPr lang="en-US" dirty="0"/>
              <a:t>Current tentative schedule:</a:t>
            </a:r>
          </a:p>
          <a:p>
            <a:pPr lvl="1"/>
            <a:r>
              <a:rPr lang="en-US" dirty="0"/>
              <a:t>Midterm: 20-MAR to 27-MAR.</a:t>
            </a:r>
          </a:p>
          <a:p>
            <a:pPr lvl="1"/>
            <a:r>
              <a:rPr lang="en-US" dirty="0"/>
              <a:t>HW3: 27-MAR to 09-APR.</a:t>
            </a:r>
          </a:p>
          <a:p>
            <a:pPr lvl="1"/>
            <a:r>
              <a:rPr lang="en-US" dirty="0"/>
              <a:t>HW4: 10-MAR to 23-MAR.</a:t>
            </a:r>
          </a:p>
          <a:p>
            <a:pPr lvl="1"/>
            <a:r>
              <a:rPr lang="en-US" dirty="0"/>
              <a:t>HW5: 24-MAR to 03-MAY.</a:t>
            </a:r>
          </a:p>
          <a:p>
            <a:pPr lvl="1"/>
            <a:r>
              <a:rPr lang="en-US" dirty="0"/>
              <a:t>Final: 03-MAY to 10-MAY</a:t>
            </a:r>
          </a:p>
        </p:txBody>
      </p:sp>
      <p:sp>
        <p:nvSpPr>
          <p:cNvPr id="3" name="Title 2">
            <a:extLst>
              <a:ext uri="{FF2B5EF4-FFF2-40B4-BE49-F238E27FC236}">
                <a16:creationId xmlns:a16="http://schemas.microsoft.com/office/drawing/2014/main" id="{7CE01761-C82E-F64B-B70C-094BC7D31880}"/>
              </a:ext>
            </a:extLst>
          </p:cNvPr>
          <p:cNvSpPr>
            <a:spLocks noGrp="1"/>
          </p:cNvSpPr>
          <p:nvPr>
            <p:ph type="title"/>
          </p:nvPr>
        </p:nvSpPr>
        <p:spPr/>
        <p:txBody>
          <a:bodyPr/>
          <a:lstStyle/>
          <a:p>
            <a:r>
              <a:rPr lang="en-US" dirty="0"/>
              <a:t>Exams and Homework</a:t>
            </a:r>
          </a:p>
        </p:txBody>
      </p:sp>
      <p:pic>
        <p:nvPicPr>
          <p:cNvPr id="5" name="Picture 4">
            <a:extLst>
              <a:ext uri="{FF2B5EF4-FFF2-40B4-BE49-F238E27FC236}">
                <a16:creationId xmlns:a16="http://schemas.microsoft.com/office/drawing/2014/main" id="{B75A934A-3E23-0C4E-861B-455647EA4E62}"/>
              </a:ext>
            </a:extLst>
          </p:cNvPr>
          <p:cNvPicPr>
            <a:picLocks noChangeAspect="1"/>
          </p:cNvPicPr>
          <p:nvPr/>
        </p:nvPicPr>
        <p:blipFill>
          <a:blip r:embed="rId2"/>
          <a:stretch>
            <a:fillRect/>
          </a:stretch>
        </p:blipFill>
        <p:spPr>
          <a:xfrm>
            <a:off x="4876799" y="222720"/>
            <a:ext cx="3662261" cy="2425230"/>
          </a:xfrm>
          <a:prstGeom prst="rect">
            <a:avLst/>
          </a:prstGeom>
        </p:spPr>
      </p:pic>
    </p:spTree>
    <p:extLst>
      <p:ext uri="{BB962C8B-B14F-4D97-AF65-F5344CB8AC3E}">
        <p14:creationId xmlns:p14="http://schemas.microsoft.com/office/powerpoint/2010/main" val="3847317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50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(S22): Lecture 7: ER, Relational, SQL (End)</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59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Cursors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(Switch to Notebook)</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6</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292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Faculty, Student Inheritance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643939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642FA8-EB58-F64F-B23A-A9E719AFD9BB}"/>
              </a:ext>
            </a:extLst>
          </p:cNvPr>
          <p:cNvSpPr>
            <a:spLocks noGrp="1"/>
          </p:cNvSpPr>
          <p:nvPr>
            <p:ph idx="1"/>
          </p:nvPr>
        </p:nvSpPr>
        <p:spPr/>
        <p:txBody>
          <a:bodyPr/>
          <a:lstStyle/>
          <a:p>
            <a:r>
              <a:rPr lang="en-US" dirty="0"/>
              <a:t>Departments table – show how I got the data.</a:t>
            </a:r>
          </a:p>
          <a:p>
            <a:r>
              <a:rPr lang="en-US" dirty="0"/>
              <a:t>Generating test data.</a:t>
            </a:r>
          </a:p>
          <a:p>
            <a:r>
              <a:rPr lang="en-US" dirty="0"/>
              <a:t>Two table pattern for inheritance. </a:t>
            </a:r>
            <a:r>
              <a:rPr lang="en-US" dirty="0" err="1"/>
              <a:t>Descriminator</a:t>
            </a:r>
            <a:r>
              <a:rPr lang="en-US" dirty="0"/>
              <a:t> in the view.</a:t>
            </a:r>
          </a:p>
          <a:p>
            <a:pPr lvl="1"/>
            <a:r>
              <a:rPr lang="en-US" dirty="0"/>
              <a:t>ER diagram convention.</a:t>
            </a:r>
          </a:p>
          <a:p>
            <a:pPr lvl="1"/>
            <a:r>
              <a:rPr lang="en-US" dirty="0"/>
              <a:t>DDL</a:t>
            </a:r>
          </a:p>
          <a:p>
            <a:r>
              <a:rPr lang="en-US" dirty="0"/>
              <a:t>Generate UNI with a function.</a:t>
            </a:r>
          </a:p>
          <a:p>
            <a:r>
              <a:rPr lang="en-US" dirty="0"/>
              <a:t>Make the UNI immutable with a trigger.</a:t>
            </a:r>
          </a:p>
          <a:p>
            <a:r>
              <a:rPr lang="en-US" dirty="0"/>
              <a:t>Check constraint on enrollment versus graduation date.</a:t>
            </a:r>
          </a:p>
          <a:p>
            <a:r>
              <a:rPr lang="en-US" dirty="0"/>
              <a:t>Procedure for creating/updating/</a:t>
            </a:r>
            <a:r>
              <a:rPr lang="en-US" dirty="0" err="1"/>
              <a:t>etc</a:t>
            </a:r>
            <a:r>
              <a:rPr lang="en-US" dirty="0"/>
              <a:t> a person.</a:t>
            </a:r>
          </a:p>
          <a:p>
            <a:r>
              <a:rPr lang="en-US" dirty="0"/>
              <a:t>Hiding sensitive information.</a:t>
            </a:r>
          </a:p>
          <a:p>
            <a:r>
              <a:rPr lang="en-US" dirty="0"/>
              <a:t>Keys and indexes: UNI, email, names, department</a:t>
            </a:r>
          </a:p>
          <a:p>
            <a:endParaRPr lang="en-US" dirty="0"/>
          </a:p>
        </p:txBody>
      </p:sp>
      <p:sp>
        <p:nvSpPr>
          <p:cNvPr id="3" name="Title 2">
            <a:extLst>
              <a:ext uri="{FF2B5EF4-FFF2-40B4-BE49-F238E27FC236}">
                <a16:creationId xmlns:a16="http://schemas.microsoft.com/office/drawing/2014/main" id="{0201EB7C-6C75-2244-8E9B-18D772D6AB05}"/>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231624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58D1B-6003-4C4D-A256-7824CEB93848}"/>
              </a:ext>
            </a:extLst>
          </p:cNvPr>
          <p:cNvSpPr>
            <a:spLocks noGrp="1"/>
          </p:cNvSpPr>
          <p:nvPr>
            <p:ph idx="1"/>
          </p:nvPr>
        </p:nvSpPr>
        <p:spPr/>
        <p:txBody>
          <a:bodyPr/>
          <a:lstStyle/>
          <a:p>
            <a:r>
              <a:rPr lang="en-US" dirty="0"/>
              <a:t>This was a very inefficient way to implement the transformation.</a:t>
            </a:r>
          </a:p>
          <a:p>
            <a:pPr lvl="1"/>
            <a:r>
              <a:rPr lang="en-US" dirty="0"/>
              <a:t>“select * from </a:t>
            </a:r>
            <a:r>
              <a:rPr lang="en-US" dirty="0" err="1"/>
              <a:t>name_basics</a:t>
            </a:r>
            <a:r>
              <a:rPr lang="en-US" dirty="0"/>
              <a:t>” computes the result set all at once.</a:t>
            </a:r>
            <a:br>
              <a:rPr lang="en-US" dirty="0"/>
            </a:br>
            <a:r>
              <a:rPr lang="en-US" dirty="0"/>
              <a:t>We will also see that this can cause locking/concurrency control issues.</a:t>
            </a:r>
          </a:p>
          <a:p>
            <a:pPr lvl="1"/>
            <a:r>
              <a:rPr lang="en-US" dirty="0"/>
              <a:t>I could have done the loop without using </a:t>
            </a:r>
            <a:r>
              <a:rPr lang="en-US" dirty="0" err="1"/>
              <a:t>fetchmany</a:t>
            </a:r>
            <a:r>
              <a:rPr lang="en-US" dirty="0"/>
              <a:t>() by counting how many rows the application has already processed.</a:t>
            </a:r>
          </a:p>
          <a:p>
            <a:pPr lvl="2"/>
            <a:r>
              <a:rPr lang="en-US" dirty="0" err="1"/>
              <a:t>cursor.execute</a:t>
            </a:r>
            <a:r>
              <a:rPr lang="en-US" dirty="0"/>
              <a:t>(</a:t>
            </a:r>
            <a:br>
              <a:rPr lang="en-US" dirty="0"/>
            </a:br>
            <a:r>
              <a:rPr lang="en-US" dirty="0"/>
              <a:t>	“select * from </a:t>
            </a:r>
            <a:r>
              <a:rPr lang="en-US" dirty="0" err="1"/>
              <a:t>name_basics</a:t>
            </a:r>
            <a:r>
              <a:rPr lang="en-US" dirty="0"/>
              <a:t> limit 10 offset %s”, (</a:t>
            </a:r>
            <a:r>
              <a:rPr lang="en-US" dirty="0" err="1"/>
              <a:t>read_count</a:t>
            </a:r>
            <a:r>
              <a:rPr lang="en-US" dirty="0"/>
              <a:t>)</a:t>
            </a:r>
            <a:br>
              <a:rPr lang="en-US" dirty="0"/>
            </a:br>
            <a:r>
              <a:rPr lang="en-US" dirty="0"/>
              <a:t>)</a:t>
            </a:r>
          </a:p>
          <a:p>
            <a:pPr lvl="1"/>
            <a:r>
              <a:rPr lang="en-US" dirty="0"/>
              <a:t>I should have also “batched the inserts” by sending all 10 rows in one insert.</a:t>
            </a:r>
          </a:p>
          <a:p>
            <a:r>
              <a:rPr lang="en-US" dirty="0"/>
              <a:t>We will see in Module III that there are systems and frameworks optimized for extract-transform-load to perform these tasks.</a:t>
            </a:r>
          </a:p>
          <a:p>
            <a:r>
              <a:rPr lang="en-US" dirty="0"/>
              <a:t>I was simply explaining cursors.</a:t>
            </a:r>
          </a:p>
        </p:txBody>
      </p:sp>
      <p:sp>
        <p:nvSpPr>
          <p:cNvPr id="3" name="Title 2">
            <a:extLst>
              <a:ext uri="{FF2B5EF4-FFF2-40B4-BE49-F238E27FC236}">
                <a16:creationId xmlns:a16="http://schemas.microsoft.com/office/drawing/2014/main" id="{5FC14995-BAA9-8A48-82E7-6B511D9592DD}"/>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63136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8</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4966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8" name="TextBox 11">
            <a:extLst>
              <a:ext uri="{FF2B5EF4-FFF2-40B4-BE49-F238E27FC236}">
                <a16:creationId xmlns:a16="http://schemas.microsoft.com/office/drawing/2014/main" id="{604A9E0B-BE8C-E248-8061-50936971956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9</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23295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70917</TotalTime>
  <Words>4630</Words>
  <Application>Microsoft Macintosh PowerPoint</Application>
  <PresentationFormat>On-screen Show (16:9)</PresentationFormat>
  <Paragraphs>437</Paragraphs>
  <Slides>67</Slides>
  <Notes>48</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67</vt:i4>
      </vt:variant>
    </vt:vector>
  </HeadingPairs>
  <TitlesOfParts>
    <vt:vector size="87" baseType="lpstr">
      <vt:lpstr>Arial</vt:lpstr>
      <vt:lpstr>Calibri</vt:lpstr>
      <vt:lpstr>Calibri Light</vt:lpstr>
      <vt:lpstr>Helvetica</vt:lpstr>
      <vt:lpstr>Monotype Sorts</vt:lpstr>
      <vt:lpstr>Museo For Dell</vt:lpstr>
      <vt:lpstr>Museo Sans For Dell</vt:lpstr>
      <vt:lpstr>Tahoma</vt:lpstr>
      <vt:lpstr>Times New Roman</vt:lpstr>
      <vt:lpstr>Webdings</vt:lpstr>
      <vt:lpstr>Wingdings</vt:lpstr>
      <vt:lpstr>Office Theme</vt:lpstr>
      <vt:lpstr>1_Office Theme</vt:lpstr>
      <vt:lpstr>4_db-5-grey</vt:lpstr>
      <vt:lpstr>5_db-5-grey</vt:lpstr>
      <vt:lpstr>2_Office Theme</vt:lpstr>
      <vt:lpstr>3_db-5-grey</vt:lpstr>
      <vt:lpstr>3_Office Theme</vt:lpstr>
      <vt:lpstr>7_db-5-grey</vt:lpstr>
      <vt:lpstr>6_db-5-grey</vt:lpstr>
      <vt:lpstr>PowerPoint Presentation</vt:lpstr>
      <vt:lpstr>PowerPoint Presentation</vt:lpstr>
      <vt:lpstr>Contents</vt:lpstr>
      <vt:lpstr>PowerPoint Presentation</vt:lpstr>
      <vt:lpstr>Exams and Homework</vt:lpstr>
      <vt:lpstr>PowerPoint Presentation</vt:lpstr>
      <vt:lpstr>Comments</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Function to Computer Career Batting Avg</vt:lpstr>
      <vt:lpstr>Trigger to Make Student ID Immutable</vt:lpstr>
      <vt:lpstr>Add User and Address to Modified Classic Models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lpstr>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603</cp:revision>
  <cp:lastPrinted>2021-09-23T10:10:07Z</cp:lastPrinted>
  <dcterms:created xsi:type="dcterms:W3CDTF">2010-04-12T23:12:02Z</dcterms:created>
  <dcterms:modified xsi:type="dcterms:W3CDTF">2022-03-04T14:59:12Z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